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6"/>
  </p:notesMasterIdLst>
  <p:handoutMasterIdLst>
    <p:handoutMasterId r:id="rId7"/>
  </p:handoutMasterIdLst>
  <p:sldIdLst>
    <p:sldId id="257" r:id="rId2"/>
    <p:sldId id="322" r:id="rId3"/>
    <p:sldId id="400" r:id="rId4"/>
    <p:sldId id="401" r:id="rId5"/>
  </p:sldIdLst>
  <p:sldSz cx="9144000" cy="6858000" type="screen4x3"/>
  <p:notesSz cx="7010400" cy="9296400"/>
  <p:custDataLst>
    <p:tags r:id="rId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4" userDrawn="1">
          <p15:clr>
            <a:srgbClr val="A4A3A4"/>
          </p15:clr>
        </p15:guide>
        <p15:guide id="2" pos="14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202"/>
    <a:srgbClr val="0303FF"/>
    <a:srgbClr val="FF1C1C"/>
    <a:srgbClr val="0000FF"/>
    <a:srgbClr val="00FF00"/>
    <a:srgbClr val="CC00CC"/>
    <a:srgbClr val="3366FF"/>
    <a:srgbClr val="FA6E00"/>
    <a:srgbClr val="4D7AFF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3278" autoAdjust="0"/>
  </p:normalViewPr>
  <p:slideViewPr>
    <p:cSldViewPr>
      <p:cViewPr varScale="1">
        <p:scale>
          <a:sx n="113" d="100"/>
          <a:sy n="113" d="100"/>
        </p:scale>
        <p:origin x="1452" y="96"/>
      </p:cViewPr>
      <p:guideLst>
        <p:guide orient="horz" pos="3884"/>
        <p:guide pos="1429"/>
      </p:guideLst>
    </p:cSldViewPr>
  </p:slideViewPr>
  <p:outlineViewPr>
    <p:cViewPr>
      <p:scale>
        <a:sx n="33" d="100"/>
        <a:sy n="33" d="100"/>
      </p:scale>
      <p:origin x="0" y="1029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954" y="102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970159" y="0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7F59B4-57AE-44B7-A66A-5539B92FE680}" type="datetimeFigureOut">
              <a:rPr lang="de-DE" smtClean="0"/>
              <a:pPr/>
              <a:t>10.09.2019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829648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970159" y="8829648"/>
            <a:ext cx="3038604" cy="4652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2544F0-4272-403F-8951-D7EE789E5E5C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6468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D0C5A-771D-4914-934E-FFB9BFBCD47E}" type="datetimeFigureOut">
              <a:rPr lang="de-DE" smtClean="0"/>
              <a:pPr/>
              <a:t>10.09.2019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1041" y="4415790"/>
            <a:ext cx="5608320" cy="4183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22A6B-0338-4A24-83CA-582FD0721CEC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326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613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During a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communication, speech naturally come for us to pick up emotion content, since speech contains both emotion-related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linguistic content, but also acoustic information.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2, SER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 offer more intuitive human-to-machine interactions by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allowing the machine to understand human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emotions.</a:t>
            </a:r>
          </a:p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4,</a:t>
            </a:r>
            <a:r>
              <a:rPr lang="en-US" sz="16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simulating or acting the emotions in a clear and natural way or getting unambiguous classes are a big challenge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796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4324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22A6B-0338-4A24-83CA-582FD0721CE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3057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Rectangle 22"/>
          <p:cNvSpPr>
            <a:spLocks noChangeArrowheads="1"/>
          </p:cNvSpPr>
          <p:nvPr userDrawn="1"/>
        </p:nvSpPr>
        <p:spPr bwMode="auto">
          <a:xfrm>
            <a:off x="296863" y="1449388"/>
            <a:ext cx="8550275" cy="2654300"/>
          </a:xfrm>
          <a:prstGeom prst="rect">
            <a:avLst/>
          </a:prstGeom>
          <a:solidFill>
            <a:srgbClr val="EAEAEA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de-DE"/>
              <a:t>Platzhalter für Bild, Bild auf Titelfolie hinter das Logo einsetzen</a:t>
            </a:r>
          </a:p>
        </p:txBody>
      </p:sp>
      <p:sp>
        <p:nvSpPr>
          <p:cNvPr id="5" name="Rectangle 17"/>
          <p:cNvSpPr>
            <a:spLocks noChangeArrowheads="1"/>
          </p:cNvSpPr>
          <p:nvPr userDrawn="1"/>
        </p:nvSpPr>
        <p:spPr bwMode="auto">
          <a:xfrm>
            <a:off x="287338" y="4103688"/>
            <a:ext cx="8583612" cy="2192337"/>
          </a:xfrm>
          <a:prstGeom prst="rect">
            <a:avLst/>
          </a:prstGeom>
          <a:solidFill>
            <a:srgbClr val="FFF0B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de-DE"/>
              <a:t>   </a:t>
            </a:r>
          </a:p>
        </p:txBody>
      </p:sp>
      <p:sp>
        <p:nvSpPr>
          <p:cNvPr id="8" name="Rectangle 18"/>
          <p:cNvSpPr>
            <a:spLocks noChangeArrowheads="1"/>
          </p:cNvSpPr>
          <p:nvPr userDrawn="1"/>
        </p:nvSpPr>
        <p:spPr bwMode="auto">
          <a:xfrm>
            <a:off x="287338" y="6297613"/>
            <a:ext cx="8583612" cy="287337"/>
          </a:xfrm>
          <a:prstGeom prst="rect">
            <a:avLst/>
          </a:prstGeom>
          <a:solidFill>
            <a:srgbClr val="BE1E3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831850" y="4356100"/>
            <a:ext cx="7772400" cy="87312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Titel der Präsentation</a:t>
            </a:r>
            <a:endParaRPr lang="de-DE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830263" y="5499100"/>
            <a:ext cx="7747000" cy="33337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Vorname, Nachname des Referenten, Datum</a:t>
            </a:r>
            <a:endParaRPr lang="de-DE" dirty="0"/>
          </a:p>
        </p:txBody>
      </p:sp>
      <p:pic>
        <p:nvPicPr>
          <p:cNvPr id="2050" name="Picture 2" descr="C:\Dokumente und Einstellungen\Spika\Desktop\Design\image3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7337" y="1440000"/>
            <a:ext cx="8582400" cy="2663951"/>
          </a:xfrm>
          <a:prstGeom prst="rect">
            <a:avLst/>
          </a:prstGeom>
          <a:noFill/>
        </p:spPr>
      </p:pic>
      <p:pic>
        <p:nvPicPr>
          <p:cNvPr id="7" name="Picture 13" descr="TUBS_CO_150dpi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741363"/>
            <a:ext cx="2517775" cy="939800"/>
          </a:xfrm>
          <a:prstGeom prst="rect">
            <a:avLst/>
          </a:prstGeom>
          <a:noFill/>
        </p:spPr>
      </p:pic>
      <p:pic>
        <p:nvPicPr>
          <p:cNvPr id="12" name="Grafik 11" descr="IfN_Logo.emf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6397200" y="486000"/>
            <a:ext cx="2459765" cy="57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fN-Glieder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Dokumente und Einstellungen\Spika\Desktop\Design\image6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11878" y="864000"/>
            <a:ext cx="6432122" cy="5227238"/>
          </a:xfrm>
          <a:prstGeom prst="rect">
            <a:avLst/>
          </a:prstGeom>
          <a:noFill/>
        </p:spPr>
      </p:pic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0" y="0"/>
            <a:ext cx="9144000" cy="1133475"/>
          </a:xfrm>
          <a:prstGeom prst="rect">
            <a:avLst/>
          </a:prstGeom>
          <a:solidFill>
            <a:schemeClr val="hlink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31800" y="1339201"/>
            <a:ext cx="8375650" cy="4496450"/>
          </a:xfrm>
        </p:spPr>
        <p:txBody>
          <a:bodyPr/>
          <a:lstStyle>
            <a:lvl1pPr marL="342900" indent="-342900">
              <a:buClrTx/>
              <a:buFont typeface="+mj-lt"/>
              <a:buAutoNum type="arabicPeriod"/>
              <a:defRPr sz="1800"/>
            </a:lvl1pPr>
            <a:lvl2pPr marL="576000">
              <a:buClrTx/>
              <a:defRPr sz="1800"/>
            </a:lvl2pPr>
          </a:lstStyle>
          <a:p>
            <a:pPr lvl="0"/>
            <a:r>
              <a:rPr lang="de-DE" dirty="0" smtClean="0"/>
              <a:t>Abschnitt</a:t>
            </a:r>
          </a:p>
          <a:p>
            <a:pPr lvl="1"/>
            <a:r>
              <a:rPr lang="de-DE" dirty="0" smtClean="0"/>
              <a:t>Zweite Ebene</a:t>
            </a:r>
          </a:p>
          <a:p>
            <a:pPr lvl="0"/>
            <a:endParaRPr lang="de-DE" dirty="0" smtClean="0"/>
          </a:p>
        </p:txBody>
      </p:sp>
      <p:grpSp>
        <p:nvGrpSpPr>
          <p:cNvPr id="4" name="Gruppieren 10"/>
          <p:cNvGrpSpPr/>
          <p:nvPr userDrawn="1"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9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10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N-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kumente und Einstellungen\Spika\Desktop\Design\image6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11878" y="864000"/>
            <a:ext cx="6432122" cy="5227238"/>
          </a:xfrm>
          <a:prstGeom prst="rect">
            <a:avLst/>
          </a:prstGeom>
          <a:noFill/>
        </p:spPr>
      </p:pic>
      <p:sp>
        <p:nvSpPr>
          <p:cNvPr id="5" name="Textfeld 4"/>
          <p:cNvSpPr txBox="1"/>
          <p:nvPr userDrawn="1"/>
        </p:nvSpPr>
        <p:spPr>
          <a:xfrm>
            <a:off x="539750" y="1600200"/>
            <a:ext cx="69469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3600" b="1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</a:t>
            </a:r>
            <a:r>
              <a:rPr lang="de-DE" sz="3600" b="1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you</a:t>
            </a:r>
            <a:r>
              <a:rPr lang="de-DE" sz="3600" b="1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baseline="0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for</a:t>
            </a:r>
            <a:r>
              <a:rPr lang="de-DE" sz="3600" b="1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baseline="0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your</a:t>
            </a:r>
            <a:r>
              <a:rPr lang="de-DE" sz="3600" b="1" baseline="0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de-DE" sz="3600" b="1" baseline="0" noProof="0" dirty="0" err="1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attention</a:t>
            </a:r>
            <a:r>
              <a:rPr lang="de-DE" sz="3600" b="1" noProof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.</a:t>
            </a:r>
            <a:endParaRPr lang="de-DE" sz="36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539751" y="4437112"/>
            <a:ext cx="7927974" cy="116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Ziyi Xu</a:t>
            </a: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Ziyi.xu@tu-bs.de</a:t>
            </a:r>
            <a:endParaRPr kumimoji="0" lang="de-DE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2" name="Gruppieren 8"/>
          <p:cNvGrpSpPr/>
          <p:nvPr userDrawn="1"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7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8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1" name="Rechteck 10"/>
          <p:cNvSpPr/>
          <p:nvPr userDrawn="1"/>
        </p:nvSpPr>
        <p:spPr>
          <a:xfrm>
            <a:off x="1821600" y="6141600"/>
            <a:ext cx="5245950" cy="425888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angle 18"/>
          <p:cNvSpPr>
            <a:spLocks noChangeArrowheads="1"/>
          </p:cNvSpPr>
          <p:nvPr/>
        </p:nvSpPr>
        <p:spPr bwMode="auto">
          <a:xfrm>
            <a:off x="0" y="0"/>
            <a:ext cx="9144000" cy="863600"/>
          </a:xfrm>
          <a:prstGeom prst="rect">
            <a:avLst/>
          </a:prstGeom>
          <a:solidFill>
            <a:srgbClr val="DDDDDD"/>
          </a:solidFill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de-DE">
              <a:solidFill>
                <a:schemeClr val="accent2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31800" y="111125"/>
            <a:ext cx="837565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 smtClean="0"/>
              <a:t>Mastertitelformat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1800" y="1042988"/>
            <a:ext cx="8375650" cy="477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err="1" smtClean="0"/>
              <a:t>Mastertextformat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</p:txBody>
      </p:sp>
      <p:grpSp>
        <p:nvGrpSpPr>
          <p:cNvPr id="2" name="Gruppieren 9"/>
          <p:cNvGrpSpPr/>
          <p:nvPr/>
        </p:nvGrpSpPr>
        <p:grpSpPr>
          <a:xfrm>
            <a:off x="0" y="5915025"/>
            <a:ext cx="9144000" cy="652463"/>
            <a:chOff x="0" y="5915025"/>
            <a:chExt cx="9144000" cy="652463"/>
          </a:xfrm>
        </p:grpSpPr>
        <p:sp>
          <p:nvSpPr>
            <p:cNvPr id="1038" name="Line 14"/>
            <p:cNvSpPr>
              <a:spLocks noChangeShapeType="1"/>
            </p:cNvSpPr>
            <p:nvPr userDrawn="1"/>
          </p:nvSpPr>
          <p:spPr bwMode="auto">
            <a:xfrm>
              <a:off x="0" y="6091238"/>
              <a:ext cx="9144000" cy="0"/>
            </a:xfrm>
            <a:prstGeom prst="line">
              <a:avLst/>
            </a:prstGeom>
            <a:noFill/>
            <a:ln w="9525">
              <a:solidFill>
                <a:srgbClr val="BE1E3C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de-DE"/>
            </a:p>
          </p:txBody>
        </p:sp>
        <p:pic>
          <p:nvPicPr>
            <p:cNvPr id="1044" name="Picture 20" descr="TUBS_CO_70vH_150dpi"/>
            <p:cNvPicPr>
              <a:picLocks noChangeAspect="1" noChangeArrowheads="1"/>
            </p:cNvPicPr>
            <p:nvPr userDrawn="1"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0" y="5915025"/>
              <a:ext cx="1762125" cy="6524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1" name="Grafik 10" descr="IfN_Logo.em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088400" y="6271200"/>
            <a:ext cx="1711141" cy="4032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algn="l" rtl="0" fontAlgn="base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2pPr>
      <a:lvl3pPr marL="361950" indent="-169863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542925" indent="-179388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4pPr>
      <a:lvl5pPr marL="742950" indent="-198438" algn="l" rtl="0" fontAlgn="base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12001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3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5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7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hyperlink" Target="https://github.com/ifnspaml/Components-Loss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audio" Target="../media/media13.wav"/><Relationship Id="rId39" Type="http://schemas.openxmlformats.org/officeDocument/2006/relationships/image" Target="../media/image16.png"/><Relationship Id="rId21" Type="http://schemas.microsoft.com/office/2007/relationships/media" Target="../media/media11.wav"/><Relationship Id="rId34" Type="http://schemas.openxmlformats.org/officeDocument/2006/relationships/image" Target="../media/image11.png"/><Relationship Id="rId42" Type="http://schemas.openxmlformats.org/officeDocument/2006/relationships/image" Target="../media/image19.png"/><Relationship Id="rId47" Type="http://schemas.openxmlformats.org/officeDocument/2006/relationships/image" Target="../media/image24.png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9" Type="http://schemas.openxmlformats.org/officeDocument/2006/relationships/slideLayout" Target="../slideLayouts/slideLayout3.xml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audio" Target="../media/media12.wav"/><Relationship Id="rId32" Type="http://schemas.openxmlformats.org/officeDocument/2006/relationships/image" Target="../media/image9.png"/><Relationship Id="rId37" Type="http://schemas.openxmlformats.org/officeDocument/2006/relationships/image" Target="../media/image14.png"/><Relationship Id="rId40" Type="http://schemas.openxmlformats.org/officeDocument/2006/relationships/image" Target="../media/image17.png"/><Relationship Id="rId45" Type="http://schemas.openxmlformats.org/officeDocument/2006/relationships/image" Target="../media/image22.png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microsoft.com/office/2007/relationships/media" Target="../media/media12.wav"/><Relationship Id="rId28" Type="http://schemas.openxmlformats.org/officeDocument/2006/relationships/tags" Target="../tags/tag5.xml"/><Relationship Id="rId36" Type="http://schemas.openxmlformats.org/officeDocument/2006/relationships/image" Target="../media/image13.png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31" Type="http://schemas.openxmlformats.org/officeDocument/2006/relationships/image" Target="../media/image8.png"/><Relationship Id="rId44" Type="http://schemas.openxmlformats.org/officeDocument/2006/relationships/image" Target="../media/image21.png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audio" Target="../media/media11.wav"/><Relationship Id="rId27" Type="http://schemas.openxmlformats.org/officeDocument/2006/relationships/tags" Target="../tags/tag4.xml"/><Relationship Id="rId30" Type="http://schemas.openxmlformats.org/officeDocument/2006/relationships/notesSlide" Target="../notesSlides/notesSlide3.xml"/><Relationship Id="rId35" Type="http://schemas.openxmlformats.org/officeDocument/2006/relationships/image" Target="../media/image12.png"/><Relationship Id="rId43" Type="http://schemas.openxmlformats.org/officeDocument/2006/relationships/image" Target="../media/image20.png"/><Relationship Id="rId48" Type="http://schemas.openxmlformats.org/officeDocument/2006/relationships/image" Target="../media/image25.png"/><Relationship Id="rId8" Type="http://schemas.openxmlformats.org/officeDocument/2006/relationships/audio" Target="../media/media4.wav"/><Relationship Id="rId3" Type="http://schemas.microsoft.com/office/2007/relationships/media" Target="../media/media2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microsoft.com/office/2007/relationships/media" Target="../media/media13.wav"/><Relationship Id="rId33" Type="http://schemas.openxmlformats.org/officeDocument/2006/relationships/image" Target="../media/image10.png"/><Relationship Id="rId38" Type="http://schemas.openxmlformats.org/officeDocument/2006/relationships/image" Target="../media/image15.png"/><Relationship Id="rId46" Type="http://schemas.openxmlformats.org/officeDocument/2006/relationships/image" Target="../media/image23.png"/><Relationship Id="rId20" Type="http://schemas.openxmlformats.org/officeDocument/2006/relationships/audio" Target="../media/media10.wav"/><Relationship Id="rId41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3" Type="http://schemas.microsoft.com/office/2007/relationships/media" Target="../media/media20.wav"/><Relationship Id="rId18" Type="http://schemas.openxmlformats.org/officeDocument/2006/relationships/audio" Target="../media/media22.wav"/><Relationship Id="rId26" Type="http://schemas.openxmlformats.org/officeDocument/2006/relationships/audio" Target="../media/media26.wav"/><Relationship Id="rId39" Type="http://schemas.openxmlformats.org/officeDocument/2006/relationships/image" Target="../media/image18.png"/><Relationship Id="rId21" Type="http://schemas.microsoft.com/office/2007/relationships/media" Target="../media/media24.wav"/><Relationship Id="rId34" Type="http://schemas.openxmlformats.org/officeDocument/2006/relationships/image" Target="../media/image11.png"/><Relationship Id="rId42" Type="http://schemas.openxmlformats.org/officeDocument/2006/relationships/image" Target="../media/image21.png"/><Relationship Id="rId47" Type="http://schemas.openxmlformats.org/officeDocument/2006/relationships/image" Target="../media/image13.png"/><Relationship Id="rId7" Type="http://schemas.microsoft.com/office/2007/relationships/media" Target="../media/media17.wav"/><Relationship Id="rId2" Type="http://schemas.openxmlformats.org/officeDocument/2006/relationships/audio" Target="../media/media14.wav"/><Relationship Id="rId16" Type="http://schemas.openxmlformats.org/officeDocument/2006/relationships/audio" Target="../media/media21.wav"/><Relationship Id="rId29" Type="http://schemas.openxmlformats.org/officeDocument/2006/relationships/slideLayout" Target="../slideLayouts/slideLayout3.xml"/><Relationship Id="rId1" Type="http://schemas.microsoft.com/office/2007/relationships/media" Target="../media/media14.wav"/><Relationship Id="rId6" Type="http://schemas.openxmlformats.org/officeDocument/2006/relationships/audio" Target="../media/media16.wav"/><Relationship Id="rId11" Type="http://schemas.microsoft.com/office/2007/relationships/media" Target="../media/media19.wav"/><Relationship Id="rId24" Type="http://schemas.openxmlformats.org/officeDocument/2006/relationships/audio" Target="../media/media25.wav"/><Relationship Id="rId32" Type="http://schemas.openxmlformats.org/officeDocument/2006/relationships/image" Target="../media/image9.png"/><Relationship Id="rId37" Type="http://schemas.openxmlformats.org/officeDocument/2006/relationships/image" Target="../media/image16.png"/><Relationship Id="rId40" Type="http://schemas.openxmlformats.org/officeDocument/2006/relationships/image" Target="../media/image19.png"/><Relationship Id="rId45" Type="http://schemas.openxmlformats.org/officeDocument/2006/relationships/image" Target="../media/image24.png"/><Relationship Id="rId5" Type="http://schemas.microsoft.com/office/2007/relationships/media" Target="../media/media16.wav"/><Relationship Id="rId15" Type="http://schemas.microsoft.com/office/2007/relationships/media" Target="../media/media21.wav"/><Relationship Id="rId23" Type="http://schemas.microsoft.com/office/2007/relationships/media" Target="../media/media25.wav"/><Relationship Id="rId28" Type="http://schemas.openxmlformats.org/officeDocument/2006/relationships/tags" Target="../tags/tag7.xml"/><Relationship Id="rId36" Type="http://schemas.openxmlformats.org/officeDocument/2006/relationships/image" Target="../media/image15.png"/><Relationship Id="rId10" Type="http://schemas.openxmlformats.org/officeDocument/2006/relationships/audio" Target="../media/media18.wav"/><Relationship Id="rId19" Type="http://schemas.microsoft.com/office/2007/relationships/media" Target="../media/media23.wav"/><Relationship Id="rId31" Type="http://schemas.openxmlformats.org/officeDocument/2006/relationships/image" Target="../media/image8.png"/><Relationship Id="rId44" Type="http://schemas.openxmlformats.org/officeDocument/2006/relationships/image" Target="../media/image23.png"/><Relationship Id="rId4" Type="http://schemas.openxmlformats.org/officeDocument/2006/relationships/audio" Target="../media/media15.wav"/><Relationship Id="rId9" Type="http://schemas.microsoft.com/office/2007/relationships/media" Target="../media/media18.wav"/><Relationship Id="rId14" Type="http://schemas.openxmlformats.org/officeDocument/2006/relationships/audio" Target="../media/media20.wav"/><Relationship Id="rId22" Type="http://schemas.openxmlformats.org/officeDocument/2006/relationships/audio" Target="../media/media24.wav"/><Relationship Id="rId27" Type="http://schemas.openxmlformats.org/officeDocument/2006/relationships/tags" Target="../tags/tag6.xml"/><Relationship Id="rId30" Type="http://schemas.openxmlformats.org/officeDocument/2006/relationships/notesSlide" Target="../notesSlides/notesSlide4.xml"/><Relationship Id="rId35" Type="http://schemas.openxmlformats.org/officeDocument/2006/relationships/image" Target="../media/image14.png"/><Relationship Id="rId43" Type="http://schemas.openxmlformats.org/officeDocument/2006/relationships/image" Target="../media/image22.png"/><Relationship Id="rId48" Type="http://schemas.openxmlformats.org/officeDocument/2006/relationships/image" Target="../media/image25.png"/><Relationship Id="rId8" Type="http://schemas.openxmlformats.org/officeDocument/2006/relationships/audio" Target="../media/media17.wav"/><Relationship Id="rId3" Type="http://schemas.microsoft.com/office/2007/relationships/media" Target="../media/media15.wav"/><Relationship Id="rId12" Type="http://schemas.openxmlformats.org/officeDocument/2006/relationships/audio" Target="../media/media19.wav"/><Relationship Id="rId17" Type="http://schemas.microsoft.com/office/2007/relationships/media" Target="../media/media22.wav"/><Relationship Id="rId25" Type="http://schemas.microsoft.com/office/2007/relationships/media" Target="../media/media26.wav"/><Relationship Id="rId33" Type="http://schemas.openxmlformats.org/officeDocument/2006/relationships/image" Target="../media/image10.png"/><Relationship Id="rId38" Type="http://schemas.openxmlformats.org/officeDocument/2006/relationships/image" Target="../media/image17.png"/><Relationship Id="rId46" Type="http://schemas.openxmlformats.org/officeDocument/2006/relationships/image" Target="../media/image12.png"/><Relationship Id="rId20" Type="http://schemas.openxmlformats.org/officeDocument/2006/relationships/audio" Target="../media/media23.wav"/><Relationship Id="rId41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16107" y="4437112"/>
            <a:ext cx="7992690" cy="864096"/>
          </a:xfrm>
        </p:spPr>
        <p:txBody>
          <a:bodyPr>
            <a:normAutofit fontScale="90000"/>
          </a:bodyPr>
          <a:lstStyle/>
          <a:p>
            <a:pPr algn="ctr"/>
            <a:r>
              <a:rPr lang="de-DE" b="0" dirty="0" smtClean="0"/>
              <a:t>Audio Demos to the Paper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en-US" dirty="0" smtClean="0"/>
              <a:t>Components Loss for Neural Networks </a:t>
            </a:r>
            <a:br>
              <a:rPr lang="en-US" dirty="0" smtClean="0"/>
            </a:br>
            <a:r>
              <a:rPr lang="en-US" dirty="0" smtClean="0"/>
              <a:t>in Mask-Based Speech Enhancement</a:t>
            </a:r>
            <a:endParaRPr lang="de-DE" dirty="0"/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>
          <a:xfrm>
            <a:off x="612373" y="5517232"/>
            <a:ext cx="7747000" cy="333375"/>
          </a:xfrm>
        </p:spPr>
        <p:txBody>
          <a:bodyPr/>
          <a:lstStyle/>
          <a:p>
            <a:pPr algn="ctr"/>
            <a:r>
              <a:rPr lang="de-DE" u="sng" dirty="0" smtClean="0"/>
              <a:t>Ziyi Xu</a:t>
            </a:r>
            <a:r>
              <a:rPr lang="de-DE" dirty="0" smtClean="0"/>
              <a:t>, Samy Elshamy, Ziyue Zhao, Tim Fingscheidt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/>
          <p:cNvSpPr>
            <a:spLocks noGrp="1"/>
          </p:cNvSpPr>
          <p:nvPr>
            <p:ph idx="1"/>
          </p:nvPr>
        </p:nvSpPr>
        <p:spPr>
          <a:xfrm>
            <a:off x="431800" y="1042988"/>
            <a:ext cx="8316664" cy="4834284"/>
          </a:xfrm>
        </p:spPr>
        <p:txBody>
          <a:bodyPr/>
          <a:lstStyle/>
          <a:p>
            <a:pPr marL="177800" lvl="1" indent="-177800"/>
            <a:r>
              <a:rPr lang="en-US" dirty="0" smtClean="0"/>
              <a:t>We offer the following audio demos for the paper “Components Loss for Neural Networks in Mask-Based Speech Enhancement”.</a:t>
            </a:r>
          </a:p>
          <a:p>
            <a:pPr marL="177800" lvl="1" indent="-177800"/>
            <a:r>
              <a:rPr lang="en-US" dirty="0" smtClean="0"/>
              <a:t>All the audio demos are using files from the test dataset in the presence of pedestrian (PED) noise at 10dB signal-to-noise ratio (SNR) level. The audios include speech from both female and male test speakers. </a:t>
            </a:r>
          </a:p>
          <a:p>
            <a:pPr marL="177800" lvl="1" indent="-177800"/>
            <a:r>
              <a:rPr lang="en-US" dirty="0" smtClean="0"/>
              <a:t>We generate the audio demos for different parameters     and    . Click on the </a:t>
            </a:r>
            <a:r>
              <a:rPr lang="en-US" b="1" dirty="0" smtClean="0"/>
              <a:t>loudspeaker symbols </a:t>
            </a:r>
            <a:r>
              <a:rPr lang="en-US" dirty="0" smtClean="0"/>
              <a:t>beside the curves in Fig. 5 and the ones under TABLE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Ⅱ </a:t>
            </a:r>
            <a:r>
              <a:rPr lang="en-US" dirty="0" smtClean="0"/>
              <a:t>to play the corresponding audio demos.</a:t>
            </a:r>
          </a:p>
          <a:p>
            <a:pPr marL="177800" lvl="1" indent="-177800"/>
            <a:r>
              <a:rPr lang="en-US" dirty="0"/>
              <a:t>The equation number, table number, and figure number in </a:t>
            </a:r>
            <a:r>
              <a:rPr lang="en-US" dirty="0" smtClean="0"/>
              <a:t>these </a:t>
            </a:r>
            <a:r>
              <a:rPr lang="en-US" dirty="0"/>
              <a:t>demos are referred to the corresponding equation, table, and figure in the paper, respectively</a:t>
            </a:r>
            <a:r>
              <a:rPr lang="en-US" dirty="0" smtClean="0"/>
              <a:t>.</a:t>
            </a:r>
          </a:p>
          <a:p>
            <a:pPr marL="177800" lvl="1" indent="-177800"/>
            <a:r>
              <a:rPr lang="en-US" dirty="0" smtClean="0"/>
              <a:t>The proposed components loss (CL) is easy to implement and code is provided at:</a:t>
            </a:r>
          </a:p>
          <a:p>
            <a:pPr marL="0" lvl="1" indent="0" algn="ctr">
              <a:buNone/>
            </a:pP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github.com/ifnspaml/Components-Loss</a:t>
            </a:r>
            <a:endParaRPr lang="en-US" dirty="0"/>
          </a:p>
          <a:p>
            <a:pPr marL="177800" lvl="1" indent="-177800"/>
            <a:r>
              <a:rPr lang="en-US" dirty="0"/>
              <a:t>If </a:t>
            </a:r>
            <a:r>
              <a:rPr lang="en-US" dirty="0" smtClean="0"/>
              <a:t>you use the losses and/or the scripts in your research, please cite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	Introduction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1619672" y="4653136"/>
            <a:ext cx="6912718" cy="11079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/>
              <a:t>@article{xu2019Comploss, </a:t>
            </a:r>
            <a:endParaRPr lang="en-US" altLang="en-US" sz="12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author </a:t>
            </a:r>
            <a:r>
              <a:rPr lang="en-US" altLang="en-US" sz="1200" dirty="0"/>
              <a:t>= {Z. Xu, S. Elshamy, Z. Zhao and T. Fingscheidt},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title </a:t>
            </a:r>
            <a:r>
              <a:rPr lang="en-US" altLang="en-US" sz="1200" dirty="0"/>
              <a:t>= {{Components Loss for Neural Networks in Mask-Based Speech Enhancement</a:t>
            </a:r>
            <a:r>
              <a:rPr lang="en-US" altLang="en-US" sz="1200" dirty="0" smtClean="0"/>
              <a:t>}},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journal </a:t>
            </a:r>
            <a:r>
              <a:rPr lang="en-US" altLang="en-US" sz="1200" dirty="0"/>
              <a:t>= {</a:t>
            </a:r>
            <a:r>
              <a:rPr lang="en-US" altLang="en-US" sz="1200" dirty="0" err="1"/>
              <a:t>arXiv</a:t>
            </a:r>
            <a:r>
              <a:rPr lang="en-US" altLang="en-US" sz="1200" dirty="0"/>
              <a:t> preprint </a:t>
            </a:r>
            <a:r>
              <a:rPr lang="en-US" altLang="en-US" sz="1200" dirty="0" err="1"/>
              <a:t>arXiv</a:t>
            </a:r>
            <a:r>
              <a:rPr lang="en-US" altLang="en-US" sz="1200" dirty="0"/>
              <a:t>: 1908.05087</a:t>
            </a:r>
            <a:r>
              <a:rPr lang="en-US" altLang="en-US" sz="1200" dirty="0" smtClean="0"/>
              <a:t>},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year </a:t>
            </a:r>
            <a:r>
              <a:rPr lang="en-US" altLang="en-US" sz="1200" dirty="0"/>
              <a:t>= {2019}, </a:t>
            </a:r>
            <a:endParaRPr lang="en-US" altLang="en-US" sz="12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/>
              <a:t>month </a:t>
            </a:r>
            <a:r>
              <a:rPr lang="en-US" altLang="en-US" sz="1200" dirty="0"/>
              <a:t>= {Aug.} } </a:t>
            </a:r>
          </a:p>
        </p:txBody>
      </p:sp>
      <p:pic>
        <p:nvPicPr>
          <p:cNvPr id="3" name="Picture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2436128"/>
            <a:ext cx="143238" cy="1142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36" y="2379747"/>
            <a:ext cx="140190" cy="2270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3126771" y="6021288"/>
            <a:ext cx="4721085" cy="151318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37" name="Titel 3"/>
          <p:cNvSpPr txBox="1">
            <a:spLocks/>
          </p:cNvSpPr>
          <p:nvPr/>
        </p:nvSpPr>
        <p:spPr bwMode="auto">
          <a:xfrm>
            <a:off x="431800" y="115330"/>
            <a:ext cx="837565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Tx/>
              <a:buAutoNum type="arabicPlain" startAt="2"/>
              <a:defRPr/>
            </a:pPr>
            <a:r>
              <a:rPr lang="de-DE" sz="2200" b="1" kern="0" dirty="0">
                <a:latin typeface="+mj-lt"/>
                <a:ea typeface="+mj-ea"/>
                <a:cs typeface="+mj-cs"/>
              </a:rPr>
              <a:t>Audio</a:t>
            </a:r>
            <a:r>
              <a:rPr lang="de-DE" sz="2400" b="1" dirty="0" smtClean="0"/>
              <a:t>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Demos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at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SNR=10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dB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200" b="1" kern="0" dirty="0">
                <a:latin typeface="+mj-lt"/>
                <a:ea typeface="+mj-ea"/>
                <a:cs typeface="+mj-cs"/>
              </a:rPr>
              <a:t> </a:t>
            </a:r>
            <a:r>
              <a:rPr lang="en-US" sz="2200" b="1" kern="0" dirty="0" smtClean="0">
                <a:latin typeface="+mj-lt"/>
                <a:ea typeface="+mj-ea"/>
                <a:cs typeface="+mj-cs"/>
              </a:rPr>
              <a:t>     Male Test Set Speaker</a:t>
            </a:r>
            <a:endParaRPr lang="en-US" sz="2200" b="1" kern="0" dirty="0">
              <a:latin typeface="+mj-lt"/>
              <a:ea typeface="+mj-ea"/>
              <a:cs typeface="+mj-cs"/>
            </a:endParaRP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35856" y="875080"/>
            <a:ext cx="4219359" cy="314986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043608" y="4448861"/>
            <a:ext cx="6804248" cy="138621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35856" y="4005064"/>
            <a:ext cx="55835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Fig. 5: Noise attenuation vs. speech component quality for the new 3CL (6) on 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2134776" y="4262289"/>
            <a:ext cx="51539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TABLE Ⅱ: Optimization of </a:t>
            </a:r>
            <a:r>
              <a:rPr lang="en-US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new 3CL (6)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s_hat_M_a0.05_b0.9_10db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80116" y="5820120"/>
            <a:ext cx="201168" cy="201168"/>
          </a:xfrm>
          <a:prstGeom prst="rect">
            <a:avLst/>
          </a:prstGeom>
        </p:spPr>
      </p:pic>
      <p:pic>
        <p:nvPicPr>
          <p:cNvPr id="3" name="s_hat_M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44884" y="1925826"/>
            <a:ext cx="201168" cy="201168"/>
          </a:xfrm>
          <a:prstGeom prst="rect">
            <a:avLst/>
          </a:prstGeom>
        </p:spPr>
      </p:pic>
      <p:pic>
        <p:nvPicPr>
          <p:cNvPr id="5" name="s_hat_M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58664" y="1850838"/>
            <a:ext cx="201168" cy="201168"/>
          </a:xfrm>
          <a:prstGeom prst="rect">
            <a:avLst/>
          </a:prstGeom>
        </p:spPr>
      </p:pic>
      <p:pic>
        <p:nvPicPr>
          <p:cNvPr id="6" name="s_hat_M_a0.1_b0.8_10db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725565" y="5817254"/>
            <a:ext cx="201168" cy="201168"/>
          </a:xfrm>
          <a:prstGeom prst="rect">
            <a:avLst/>
          </a:prstGeom>
        </p:spPr>
      </p:pic>
      <p:pic>
        <p:nvPicPr>
          <p:cNvPr id="7" name="s_hat_M_a0.15_b0.7_10db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29865" y="5817244"/>
            <a:ext cx="201168" cy="201168"/>
          </a:xfrm>
          <a:prstGeom prst="rect">
            <a:avLst/>
          </a:prstGeom>
        </p:spPr>
      </p:pic>
      <p:pic>
        <p:nvPicPr>
          <p:cNvPr id="8" name="s_hat_M_a0.2_b0.6_10db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00700" y="5817244"/>
            <a:ext cx="201168" cy="201168"/>
          </a:xfrm>
          <a:prstGeom prst="rect">
            <a:avLst/>
          </a:prstGeom>
        </p:spPr>
      </p:pic>
      <p:pic>
        <p:nvPicPr>
          <p:cNvPr id="10" name="s_hat_M_a0.3_b0.4_10db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71535" y="5817244"/>
            <a:ext cx="201168" cy="201168"/>
          </a:xfrm>
          <a:prstGeom prst="rect">
            <a:avLst/>
          </a:prstGeom>
        </p:spPr>
      </p:pic>
      <p:pic>
        <p:nvPicPr>
          <p:cNvPr id="11" name="s_hat_M_a0.4_b0.2_10db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16024" y="5817244"/>
            <a:ext cx="201168" cy="201168"/>
          </a:xfrm>
          <a:prstGeom prst="rect">
            <a:avLst/>
          </a:prstGeom>
        </p:spPr>
      </p:pic>
      <p:pic>
        <p:nvPicPr>
          <p:cNvPr id="12" name="s_hat_M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23014" y="2181257"/>
            <a:ext cx="201168" cy="201168"/>
          </a:xfrm>
          <a:prstGeom prst="rect">
            <a:avLst/>
          </a:prstGeom>
        </p:spPr>
      </p:pic>
      <p:pic>
        <p:nvPicPr>
          <p:cNvPr id="13" name="s_hat_M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445732" y="2378405"/>
            <a:ext cx="201168" cy="201168"/>
          </a:xfrm>
          <a:prstGeom prst="rect">
            <a:avLst/>
          </a:prstGeom>
        </p:spPr>
      </p:pic>
      <p:pic>
        <p:nvPicPr>
          <p:cNvPr id="14" name="s_hat_M_baseline_10db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67744" y="5811478"/>
            <a:ext cx="201168" cy="201168"/>
          </a:xfrm>
          <a:prstGeom prst="rect">
            <a:avLst/>
          </a:prstGeom>
        </p:spPr>
      </p:pic>
      <p:pic>
        <p:nvPicPr>
          <p:cNvPr id="16" name="s_hat_M_noisy_10db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68344" y="2883032"/>
            <a:ext cx="201168" cy="201168"/>
          </a:xfrm>
          <a:prstGeom prst="rect">
            <a:avLst/>
          </a:prstGeom>
        </p:spPr>
      </p:pic>
      <p:pic>
        <p:nvPicPr>
          <p:cNvPr id="17" name="s_hat_M_clean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72995" y="3124173"/>
            <a:ext cx="201168" cy="201168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345420" y="930640"/>
            <a:ext cx="1368152" cy="1715922"/>
          </a:xfrm>
          <a:prstGeom prst="rect">
            <a:avLst/>
          </a:prstGeom>
        </p:spPr>
      </p:pic>
      <p:grpSp>
        <p:nvGrpSpPr>
          <p:cNvPr id="66" name="Group 65"/>
          <p:cNvGrpSpPr/>
          <p:nvPr/>
        </p:nvGrpSpPr>
        <p:grpSpPr>
          <a:xfrm>
            <a:off x="5231434" y="2802414"/>
            <a:ext cx="2483372" cy="553157"/>
            <a:chOff x="5231434" y="2802414"/>
            <a:chExt cx="2483372" cy="553157"/>
          </a:xfrm>
        </p:grpSpPr>
        <p:sp>
          <p:nvSpPr>
            <p:cNvPr id="26" name="TextBox 25"/>
            <p:cNvSpPr txBox="1"/>
            <p:nvPr/>
          </p:nvSpPr>
          <p:spPr>
            <a:xfrm>
              <a:off x="5231434" y="2802414"/>
              <a:ext cx="24833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Unprocessed noisy speech  :</a:t>
              </a:r>
            </a:p>
          </p:txBody>
        </p:sp>
        <p:pic>
          <p:nvPicPr>
            <p:cNvPr id="27" name="Picture 26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3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560" y="2944578"/>
              <a:ext cx="79561" cy="109142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5231434" y="3047794"/>
              <a:ext cx="2452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Undistorted clean speech  :  </a:t>
              </a:r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>
              <p:custDataLst>
                <p:tags r:id="rId28"/>
              </p:custDataLst>
            </p:nvPr>
          </p:nvPicPr>
          <p:blipFill>
            <a:blip r:embed="rId3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404" y="3186688"/>
              <a:ext cx="63241" cy="76501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3643516" y="3386301"/>
            <a:ext cx="201168" cy="168047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3733601" y="3295395"/>
            <a:ext cx="82315" cy="83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grpSp>
        <p:nvGrpSpPr>
          <p:cNvPr id="9" name="Group 8"/>
          <p:cNvGrpSpPr/>
          <p:nvPr/>
        </p:nvGrpSpPr>
        <p:grpSpPr>
          <a:xfrm>
            <a:off x="3010510" y="3386348"/>
            <a:ext cx="1489482" cy="208774"/>
            <a:chOff x="-468137" y="3850846"/>
            <a:chExt cx="1489482" cy="208774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7"/>
            <a:stretch>
              <a:fillRect/>
            </a:stretch>
          </p:blipFill>
          <p:spPr>
            <a:xfrm>
              <a:off x="-468137" y="3909609"/>
              <a:ext cx="82315" cy="83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</p:pic>
        <p:pic>
          <p:nvPicPr>
            <p:cNvPr id="34" name="s_hat_M_a0.05_b0.9_10db">
              <a:hlinkClick r:id="" action="ppaction://media"/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-349207" y="3850846"/>
              <a:ext cx="201168" cy="201168"/>
            </a:xfrm>
            <a:prstGeom prst="rect">
              <a:avLst/>
            </a:prstGeom>
          </p:spPr>
        </p:pic>
        <p:pic>
          <p:nvPicPr>
            <p:cNvPr id="36" name="s_hat_M_a0.1_b0.8_10db">
              <a:hlinkClick r:id="" action="ppaction://media"/>
            </p:cNvPr>
            <p:cNvPicPr>
              <a:picLocks noChangeAspect="1"/>
            </p:cNvPicPr>
            <p:nvPr>
              <a:audi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-115721" y="3850846"/>
              <a:ext cx="201168" cy="201168"/>
            </a:xfrm>
            <a:prstGeom prst="rect">
              <a:avLst/>
            </a:prstGeom>
          </p:spPr>
        </p:pic>
        <p:pic>
          <p:nvPicPr>
            <p:cNvPr id="40" name="s_hat_M_a0.15_b0.7_10db">
              <a:hlinkClick r:id="" action="ppaction://media"/>
            </p:cNvPr>
            <p:cNvPicPr>
              <a:picLocks noChangeAspect="1"/>
            </p:cNvPicPr>
            <p:nvPr>
              <a:audi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17765" y="3850846"/>
              <a:ext cx="201168" cy="201168"/>
            </a:xfrm>
            <a:prstGeom prst="rect">
              <a:avLst/>
            </a:prstGeom>
          </p:spPr>
        </p:pic>
        <p:pic>
          <p:nvPicPr>
            <p:cNvPr id="41" name="s_hat_M_a0.2_b0.6_10db">
              <a:hlinkClick r:id="" action="ppaction://media"/>
            </p:cNvPr>
            <p:cNvPicPr>
              <a:picLocks noChangeAspect="1"/>
            </p:cNvPicPr>
            <p:nvPr>
              <a:audi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51251" y="3850846"/>
              <a:ext cx="201168" cy="201168"/>
            </a:xfrm>
            <a:prstGeom prst="rect">
              <a:avLst/>
            </a:prstGeom>
          </p:spPr>
        </p:pic>
        <p:pic>
          <p:nvPicPr>
            <p:cNvPr id="43" name="s_hat_M_a0.3_b0.4_10db">
              <a:hlinkClick r:id="" action="ppaction://media"/>
            </p:cNvPr>
            <p:cNvPicPr>
              <a:picLocks noChangeAspect="1"/>
            </p:cNvPicPr>
            <p:nvPr>
              <a:audi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820177" y="3854260"/>
              <a:ext cx="201168" cy="201168"/>
            </a:xfrm>
            <a:prstGeom prst="rect">
              <a:avLst/>
            </a:prstGeom>
          </p:spPr>
        </p:pic>
        <p:pic>
          <p:nvPicPr>
            <p:cNvPr id="44" name="s_hat_M_a0.4_b0.2_10db">
              <a:hlinkClick r:id="" action="ppaction://media"/>
            </p:cNvPr>
            <p:cNvPicPr>
              <a:picLocks noChangeAspect="1"/>
            </p:cNvPicPr>
            <p:nvPr>
              <a:audi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84737" y="3858452"/>
              <a:ext cx="201168" cy="201168"/>
            </a:xfrm>
            <a:prstGeom prst="rect">
              <a:avLst/>
            </a:prstGeom>
          </p:spPr>
        </p:pic>
      </p:grpSp>
      <p:pic>
        <p:nvPicPr>
          <p:cNvPr id="45" name="s_hat_M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35114" y="5814156"/>
            <a:ext cx="201168" cy="201168"/>
          </a:xfrm>
          <a:prstGeom prst="rect">
            <a:avLst/>
          </a:prstGeom>
        </p:spPr>
      </p:pic>
      <p:pic>
        <p:nvPicPr>
          <p:cNvPr id="46" name="s_hat_M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289240" y="5811478"/>
            <a:ext cx="201168" cy="201168"/>
          </a:xfrm>
          <a:prstGeom prst="rect">
            <a:avLst/>
          </a:prstGeom>
        </p:spPr>
      </p:pic>
      <p:pic>
        <p:nvPicPr>
          <p:cNvPr id="47" name="s_hat_M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82122" y="5811478"/>
            <a:ext cx="201168" cy="201168"/>
          </a:xfrm>
          <a:prstGeom prst="rect">
            <a:avLst/>
          </a:prstGeom>
        </p:spPr>
      </p:pic>
      <p:pic>
        <p:nvPicPr>
          <p:cNvPr id="48" name="s_hat_M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518447" y="5811478"/>
            <a:ext cx="201168" cy="201168"/>
          </a:xfrm>
          <a:prstGeom prst="rect">
            <a:avLst/>
          </a:prstGeom>
        </p:spPr>
      </p:pic>
      <p:sp>
        <p:nvSpPr>
          <p:cNvPr id="49" name="Oval 48"/>
          <p:cNvSpPr/>
          <p:nvPr/>
        </p:nvSpPr>
        <p:spPr>
          <a:xfrm>
            <a:off x="2134776" y="1907903"/>
            <a:ext cx="531944" cy="204225"/>
          </a:xfrm>
          <a:prstGeom prst="ellipse">
            <a:avLst/>
          </a:prstGeom>
          <a:noFill/>
          <a:ln w="19050">
            <a:solidFill>
              <a:srgbClr val="00FF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64" name="Group 63"/>
          <p:cNvGrpSpPr/>
          <p:nvPr/>
        </p:nvGrpSpPr>
        <p:grpSpPr>
          <a:xfrm>
            <a:off x="3321179" y="6087911"/>
            <a:ext cx="4356737" cy="181106"/>
            <a:chOff x="3321179" y="6087911"/>
            <a:chExt cx="4356737" cy="181106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8"/>
            <a:stretch>
              <a:fillRect/>
            </a:stretch>
          </p:blipFill>
          <p:spPr>
            <a:xfrm>
              <a:off x="5238167" y="6102135"/>
              <a:ext cx="182776" cy="166882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39"/>
            <a:stretch>
              <a:fillRect/>
            </a:stretch>
          </p:blipFill>
          <p:spPr>
            <a:xfrm>
              <a:off x="6181971" y="6122588"/>
              <a:ext cx="172520" cy="117183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40"/>
            <a:stretch>
              <a:fillRect/>
            </a:stretch>
          </p:blipFill>
          <p:spPr>
            <a:xfrm>
              <a:off x="6621350" y="6113104"/>
              <a:ext cx="161343" cy="147898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41"/>
            <a:stretch>
              <a:fillRect/>
            </a:stretch>
          </p:blipFill>
          <p:spPr>
            <a:xfrm>
              <a:off x="4730740" y="6104555"/>
              <a:ext cx="190818" cy="152320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42"/>
            <a:stretch>
              <a:fillRect/>
            </a:stretch>
          </p:blipFill>
          <p:spPr>
            <a:xfrm>
              <a:off x="7521309" y="6107605"/>
              <a:ext cx="156607" cy="14278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3"/>
            <a:stretch>
              <a:fillRect/>
            </a:stretch>
          </p:blipFill>
          <p:spPr>
            <a:xfrm>
              <a:off x="3321179" y="6107605"/>
              <a:ext cx="147938" cy="11522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44"/>
            <a:stretch>
              <a:fillRect/>
            </a:stretch>
          </p:blipFill>
          <p:spPr>
            <a:xfrm>
              <a:off x="3854033" y="6121004"/>
              <a:ext cx="149809" cy="11876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45"/>
            <a:stretch>
              <a:fillRect/>
            </a:stretch>
          </p:blipFill>
          <p:spPr>
            <a:xfrm>
              <a:off x="4330379" y="6128518"/>
              <a:ext cx="144232" cy="100962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6"/>
            <a:stretch>
              <a:fillRect/>
            </a:stretch>
          </p:blipFill>
          <p:spPr>
            <a:xfrm>
              <a:off x="5743682" y="6110518"/>
              <a:ext cx="154416" cy="136961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47"/>
            <a:stretch>
              <a:fillRect/>
            </a:stretch>
          </p:blipFill>
          <p:spPr>
            <a:xfrm>
              <a:off x="7100393" y="6087911"/>
              <a:ext cx="185571" cy="162781"/>
            </a:xfrm>
            <a:prstGeom prst="rect">
              <a:avLst/>
            </a:prstGeom>
          </p:spPr>
        </p:pic>
      </p:grpSp>
      <p:sp>
        <p:nvSpPr>
          <p:cNvPr id="71" name="Oval 70"/>
          <p:cNvSpPr/>
          <p:nvPr/>
        </p:nvSpPr>
        <p:spPr>
          <a:xfrm>
            <a:off x="2636257" y="1840454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2" name="Oval 71"/>
          <p:cNvSpPr/>
          <p:nvPr/>
        </p:nvSpPr>
        <p:spPr>
          <a:xfrm>
            <a:off x="3505520" y="2164871"/>
            <a:ext cx="531944" cy="204225"/>
          </a:xfrm>
          <a:prstGeom prst="ellipse">
            <a:avLst/>
          </a:prstGeom>
          <a:noFill/>
          <a:ln w="19050">
            <a:solidFill>
              <a:srgbClr val="FF020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3" name="Oval 72"/>
          <p:cNvSpPr/>
          <p:nvPr/>
        </p:nvSpPr>
        <p:spPr>
          <a:xfrm>
            <a:off x="4224436" y="2375197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68" name="Rectangle 67"/>
          <p:cNvSpPr/>
          <p:nvPr/>
        </p:nvSpPr>
        <p:spPr>
          <a:xfrm>
            <a:off x="3185139" y="3263189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76" name="Rectangle 75"/>
          <p:cNvSpPr/>
          <p:nvPr/>
        </p:nvSpPr>
        <p:spPr>
          <a:xfrm>
            <a:off x="4133912" y="3278679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2503267" y="2979911"/>
            <a:ext cx="326905" cy="104289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737488" y="3238708"/>
            <a:ext cx="326905" cy="104289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144383" y="3109186"/>
            <a:ext cx="326905" cy="10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0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9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9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9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9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9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9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9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9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9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900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9000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9000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9000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el 3"/>
          <p:cNvSpPr txBox="1">
            <a:spLocks/>
          </p:cNvSpPr>
          <p:nvPr/>
        </p:nvSpPr>
        <p:spPr bwMode="auto">
          <a:xfrm>
            <a:off x="431800" y="115330"/>
            <a:ext cx="837565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Tx/>
              <a:buAutoNum type="arabicPlain" startAt="2"/>
              <a:defRPr/>
            </a:pPr>
            <a:r>
              <a:rPr lang="de-DE" sz="2200" b="1" kern="0" dirty="0">
                <a:latin typeface="+mj-lt"/>
                <a:ea typeface="+mj-ea"/>
                <a:cs typeface="+mj-cs"/>
              </a:rPr>
              <a:t>Audio</a:t>
            </a:r>
            <a:r>
              <a:rPr lang="de-DE" sz="2400" b="1" dirty="0" smtClean="0"/>
              <a:t>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Demos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at </a:t>
            </a:r>
            <a:r>
              <a:rPr lang="de-DE" sz="2200" b="1" kern="0" dirty="0" smtClean="0">
                <a:latin typeface="+mj-lt"/>
                <a:ea typeface="+mj-ea"/>
                <a:cs typeface="+mj-cs"/>
              </a:rPr>
              <a:t>SNR=10 </a:t>
            </a:r>
            <a:r>
              <a:rPr lang="de-DE" sz="2200" b="1" kern="0" dirty="0">
                <a:latin typeface="+mj-lt"/>
                <a:ea typeface="+mj-ea"/>
                <a:cs typeface="+mj-cs"/>
              </a:rPr>
              <a:t>dB</a:t>
            </a:r>
          </a:p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200" b="1" kern="0" dirty="0">
                <a:latin typeface="+mj-lt"/>
                <a:ea typeface="+mj-ea"/>
                <a:cs typeface="+mj-cs"/>
              </a:rPr>
              <a:t> </a:t>
            </a:r>
            <a:r>
              <a:rPr lang="en-US" sz="2200" b="1" kern="0" dirty="0" smtClean="0">
                <a:latin typeface="+mj-lt"/>
                <a:ea typeface="+mj-ea"/>
                <a:cs typeface="+mj-cs"/>
              </a:rPr>
              <a:t>     Female Test Set Speaker</a:t>
            </a:r>
            <a:endParaRPr lang="en-US" sz="2200" b="1" kern="0" dirty="0">
              <a:latin typeface="+mj-lt"/>
              <a:ea typeface="+mj-ea"/>
              <a:cs typeface="+mj-cs"/>
            </a:endParaRP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35856" y="875080"/>
            <a:ext cx="4219359" cy="3149869"/>
          </a:xfrm>
          <a:prstGeom prst="rect">
            <a:avLst/>
          </a:prstGeom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043608" y="4453904"/>
            <a:ext cx="6804248" cy="1386218"/>
          </a:xfrm>
          <a:prstGeom prst="rect">
            <a:avLst/>
          </a:prstGeom>
        </p:spPr>
      </p:pic>
      <p:pic>
        <p:nvPicPr>
          <p:cNvPr id="18" name="s_hat_F_a0.05_b0.9_10db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309840" y="5825163"/>
            <a:ext cx="201168" cy="201168"/>
          </a:xfrm>
          <a:prstGeom prst="rect">
            <a:avLst/>
          </a:prstGeom>
        </p:spPr>
      </p:pic>
      <p:pic>
        <p:nvPicPr>
          <p:cNvPr id="19" name="s_hat_F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37264" y="1905702"/>
            <a:ext cx="201168" cy="201168"/>
          </a:xfrm>
          <a:prstGeom prst="rect">
            <a:avLst/>
          </a:prstGeom>
        </p:spPr>
      </p:pic>
      <p:pic>
        <p:nvPicPr>
          <p:cNvPr id="20" name="s_hat_F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83394" y="1841668"/>
            <a:ext cx="201168" cy="201168"/>
          </a:xfrm>
          <a:prstGeom prst="rect">
            <a:avLst/>
          </a:prstGeom>
        </p:spPr>
      </p:pic>
      <p:pic>
        <p:nvPicPr>
          <p:cNvPr id="21" name="s_hat_F_a0.1_b0.8_10db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96432" y="5820438"/>
            <a:ext cx="201168" cy="201168"/>
          </a:xfrm>
          <a:prstGeom prst="rect">
            <a:avLst/>
          </a:prstGeom>
        </p:spPr>
      </p:pic>
      <p:pic>
        <p:nvPicPr>
          <p:cNvPr id="22" name="s_hat_F_a0.15_b0.7_10db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28854" y="5820438"/>
            <a:ext cx="201168" cy="201168"/>
          </a:xfrm>
          <a:prstGeom prst="rect">
            <a:avLst/>
          </a:prstGeom>
        </p:spPr>
      </p:pic>
      <p:pic>
        <p:nvPicPr>
          <p:cNvPr id="23" name="s_hat_F_a0.2_b0.6_10db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94110" y="5822328"/>
            <a:ext cx="201168" cy="201168"/>
          </a:xfrm>
          <a:prstGeom prst="rect">
            <a:avLst/>
          </a:prstGeom>
        </p:spPr>
      </p:pic>
      <p:pic>
        <p:nvPicPr>
          <p:cNvPr id="24" name="s_hat_F_a0.3_b0.4_10db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31986" y="5820438"/>
            <a:ext cx="201168" cy="201168"/>
          </a:xfrm>
          <a:prstGeom prst="rect">
            <a:avLst/>
          </a:prstGeom>
        </p:spPr>
      </p:pic>
      <p:pic>
        <p:nvPicPr>
          <p:cNvPr id="25" name="s_hat_F_a0.4_b0.2_10db">
            <a:hlinkClick r:id="" action="ppaction://media"/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583557" y="5820438"/>
            <a:ext cx="201168" cy="201168"/>
          </a:xfrm>
          <a:prstGeom prst="rect">
            <a:avLst/>
          </a:prstGeom>
        </p:spPr>
      </p:pic>
      <p:pic>
        <p:nvPicPr>
          <p:cNvPr id="27" name="s_hat_F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40748" y="2177237"/>
            <a:ext cx="201168" cy="201168"/>
          </a:xfrm>
          <a:prstGeom prst="rect">
            <a:avLst/>
          </a:prstGeom>
        </p:spPr>
      </p:pic>
      <p:pic>
        <p:nvPicPr>
          <p:cNvPr id="28" name="s_hat_F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448937" y="2398028"/>
            <a:ext cx="201168" cy="201168"/>
          </a:xfrm>
          <a:prstGeom prst="rect">
            <a:avLst/>
          </a:prstGeom>
        </p:spPr>
      </p:pic>
      <p:pic>
        <p:nvPicPr>
          <p:cNvPr id="29" name="s_hat_F_baseline_10db">
            <a:hlinkClick r:id="" action="ppaction://media"/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76218" y="5820438"/>
            <a:ext cx="201168" cy="201168"/>
          </a:xfrm>
          <a:prstGeom prst="rect">
            <a:avLst/>
          </a:prstGeom>
        </p:spPr>
      </p:pic>
      <p:pic>
        <p:nvPicPr>
          <p:cNvPr id="30" name="s_hat_F_noisy_10db">
            <a:hlinkClick r:id="" action="ppaction://media"/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59985" y="2895602"/>
            <a:ext cx="201168" cy="201168"/>
          </a:xfrm>
          <a:prstGeom prst="rect">
            <a:avLst/>
          </a:prstGeom>
        </p:spPr>
      </p:pic>
      <p:pic>
        <p:nvPicPr>
          <p:cNvPr id="32" name="s_hat_F_clean">
            <a:hlinkClick r:id="" action="ppaction://media"/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66577" y="3127410"/>
            <a:ext cx="201168" cy="20116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5348073" y="935873"/>
            <a:ext cx="1368152" cy="171592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695028" y="3319980"/>
            <a:ext cx="201168" cy="181028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3733601" y="3295395"/>
            <a:ext cx="82315" cy="83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grpSp>
        <p:nvGrpSpPr>
          <p:cNvPr id="3" name="Group 2"/>
          <p:cNvGrpSpPr/>
          <p:nvPr/>
        </p:nvGrpSpPr>
        <p:grpSpPr>
          <a:xfrm>
            <a:off x="2953916" y="3373168"/>
            <a:ext cx="1539289" cy="203530"/>
            <a:chOff x="-252536" y="3801733"/>
            <a:chExt cx="1539289" cy="203530"/>
          </a:xfrm>
        </p:grpSpPr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5"/>
            <a:stretch>
              <a:fillRect/>
            </a:stretch>
          </p:blipFill>
          <p:spPr>
            <a:xfrm>
              <a:off x="-252536" y="3861048"/>
              <a:ext cx="82315" cy="83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</p:pic>
        <p:pic>
          <p:nvPicPr>
            <p:cNvPr id="44" name="s_hat_F_a0.05_b0.9_10db">
              <a:hlinkClick r:id="" action="ppaction://media"/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-127300" y="3804095"/>
              <a:ext cx="201168" cy="201168"/>
            </a:xfrm>
            <a:prstGeom prst="rect">
              <a:avLst/>
            </a:prstGeom>
          </p:spPr>
        </p:pic>
        <p:pic>
          <p:nvPicPr>
            <p:cNvPr id="45" name="s_hat_F_a0.1_b0.8_10db">
              <a:hlinkClick r:id="" action="ppaction://media"/>
            </p:cNvPr>
            <p:cNvPicPr>
              <a:picLocks noChangeAspect="1"/>
            </p:cNvPicPr>
            <p:nvPr>
              <a:audi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16789" y="3804095"/>
              <a:ext cx="201168" cy="201168"/>
            </a:xfrm>
            <a:prstGeom prst="rect">
              <a:avLst/>
            </a:prstGeom>
          </p:spPr>
        </p:pic>
        <p:pic>
          <p:nvPicPr>
            <p:cNvPr id="46" name="s_hat_F_a0.15_b0.7_10db">
              <a:hlinkClick r:id="" action="ppaction://media"/>
            </p:cNvPr>
            <p:cNvPicPr>
              <a:picLocks noChangeAspect="1"/>
            </p:cNvPicPr>
            <p:nvPr>
              <a:audi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57675" y="3802285"/>
              <a:ext cx="201168" cy="201168"/>
            </a:xfrm>
            <a:prstGeom prst="rect">
              <a:avLst/>
            </a:prstGeom>
          </p:spPr>
        </p:pic>
        <p:pic>
          <p:nvPicPr>
            <p:cNvPr id="47" name="s_hat_F_a0.2_b0.6_10db">
              <a:hlinkClick r:id="" action="ppaction://media"/>
            </p:cNvPr>
            <p:cNvPicPr>
              <a:picLocks noChangeAspect="1"/>
            </p:cNvPicPr>
            <p:nvPr>
              <a:audi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98561" y="3802285"/>
              <a:ext cx="201168" cy="201168"/>
            </a:xfrm>
            <a:prstGeom prst="rect">
              <a:avLst/>
            </a:prstGeom>
          </p:spPr>
        </p:pic>
        <p:pic>
          <p:nvPicPr>
            <p:cNvPr id="48" name="s_hat_F_a0.3_b0.4_10db">
              <a:hlinkClick r:id="" action="ppaction://media"/>
            </p:cNvPr>
            <p:cNvPicPr>
              <a:picLocks noChangeAspect="1"/>
            </p:cNvPicPr>
            <p:nvPr>
              <a:audioFile r:link="rId14"/>
              <p:extLst>
                <p:ext uri="{DAA4B4D4-6D71-4841-9C94-3DE7FCFB9230}">
                  <p14:media xmlns:p14="http://schemas.microsoft.com/office/powerpoint/2010/main" r:embed="rId13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085585" y="3801733"/>
              <a:ext cx="201168" cy="201168"/>
            </a:xfrm>
            <a:prstGeom prst="rect">
              <a:avLst/>
            </a:prstGeom>
          </p:spPr>
        </p:pic>
        <p:pic>
          <p:nvPicPr>
            <p:cNvPr id="49" name="s_hat_F_a0.4_b0.2_10db">
              <a:hlinkClick r:id="" action="ppaction://media"/>
            </p:cNvPr>
            <p:cNvPicPr>
              <a:picLocks noChangeAspect="1"/>
            </p:cNvPicPr>
            <p:nvPr>
              <a:audioFile r:link="rId16"/>
              <p:extLst>
                <p:ext uri="{DAA4B4D4-6D71-4841-9C94-3DE7FCFB9230}">
                  <p14:media xmlns:p14="http://schemas.microsoft.com/office/powerpoint/2010/main" r:embed="rId15"/>
                </p:ext>
              </p:extLst>
            </p:nvPr>
          </p:nvPicPr>
          <p:blipFill>
            <a:blip r:embed="rId3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842073" y="3802285"/>
              <a:ext cx="201168" cy="201168"/>
            </a:xfrm>
            <a:prstGeom prst="rect">
              <a:avLst/>
            </a:prstGeom>
          </p:spPr>
        </p:pic>
      </p:grpSp>
      <p:pic>
        <p:nvPicPr>
          <p:cNvPr id="50" name="s_hat_F_a0.1_b0.4_10db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35551" y="5820438"/>
            <a:ext cx="201168" cy="201168"/>
          </a:xfrm>
          <a:prstGeom prst="rect">
            <a:avLst/>
          </a:prstGeom>
        </p:spPr>
      </p:pic>
      <p:pic>
        <p:nvPicPr>
          <p:cNvPr id="51" name="s_hat_F_a0.1_b0.6_10db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00807" y="5820438"/>
            <a:ext cx="201168" cy="201168"/>
          </a:xfrm>
          <a:prstGeom prst="rect">
            <a:avLst/>
          </a:prstGeom>
        </p:spPr>
      </p:pic>
      <p:pic>
        <p:nvPicPr>
          <p:cNvPr id="52" name="s_hat_F_a0.6_b0.2_10db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65164" y="5820438"/>
            <a:ext cx="201168" cy="201168"/>
          </a:xfrm>
          <a:prstGeom prst="rect">
            <a:avLst/>
          </a:prstGeom>
        </p:spPr>
      </p:pic>
      <p:pic>
        <p:nvPicPr>
          <p:cNvPr id="53" name="s_hat_F_a0.8_b0.1_10db">
            <a:hlinkClick r:id="" action="ppaction://media"/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504708" y="5820438"/>
            <a:ext cx="201168" cy="20116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126770" y="6046516"/>
            <a:ext cx="4856911" cy="16539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pSp>
        <p:nvGrpSpPr>
          <p:cNvPr id="69" name="Group 68"/>
          <p:cNvGrpSpPr/>
          <p:nvPr/>
        </p:nvGrpSpPr>
        <p:grpSpPr>
          <a:xfrm>
            <a:off x="3309840" y="6083094"/>
            <a:ext cx="4356737" cy="181106"/>
            <a:chOff x="3321179" y="6087911"/>
            <a:chExt cx="4356737" cy="181106"/>
          </a:xfrm>
        </p:grpSpPr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36"/>
            <a:stretch>
              <a:fillRect/>
            </a:stretch>
          </p:blipFill>
          <p:spPr>
            <a:xfrm>
              <a:off x="5238167" y="6102135"/>
              <a:ext cx="182776" cy="166882"/>
            </a:xfrm>
            <a:prstGeom prst="rect">
              <a:avLst/>
            </a:prstGeom>
          </p:spPr>
        </p:pic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37"/>
            <a:stretch>
              <a:fillRect/>
            </a:stretch>
          </p:blipFill>
          <p:spPr>
            <a:xfrm>
              <a:off x="6181971" y="6122588"/>
              <a:ext cx="172520" cy="117183"/>
            </a:xfrm>
            <a:prstGeom prst="rect">
              <a:avLst/>
            </a:prstGeom>
          </p:spPr>
        </p:pic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38"/>
            <a:stretch>
              <a:fillRect/>
            </a:stretch>
          </p:blipFill>
          <p:spPr>
            <a:xfrm>
              <a:off x="6621350" y="6113104"/>
              <a:ext cx="161343" cy="147898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9"/>
            <a:stretch>
              <a:fillRect/>
            </a:stretch>
          </p:blipFill>
          <p:spPr>
            <a:xfrm>
              <a:off x="4730740" y="6104555"/>
              <a:ext cx="190818" cy="152320"/>
            </a:xfrm>
            <a:prstGeom prst="rect">
              <a:avLst/>
            </a:prstGeom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40"/>
            <a:stretch>
              <a:fillRect/>
            </a:stretch>
          </p:blipFill>
          <p:spPr>
            <a:xfrm>
              <a:off x="7521309" y="6107605"/>
              <a:ext cx="156607" cy="142789"/>
            </a:xfrm>
            <a:prstGeom prst="rect">
              <a:avLst/>
            </a:prstGeom>
          </p:spPr>
        </p:pic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41"/>
            <a:stretch>
              <a:fillRect/>
            </a:stretch>
          </p:blipFill>
          <p:spPr>
            <a:xfrm>
              <a:off x="3321179" y="6107605"/>
              <a:ext cx="147938" cy="115220"/>
            </a:xfrm>
            <a:prstGeom prst="rect">
              <a:avLst/>
            </a:prstGeom>
          </p:spPr>
        </p:pic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42"/>
            <a:stretch>
              <a:fillRect/>
            </a:stretch>
          </p:blipFill>
          <p:spPr>
            <a:xfrm>
              <a:off x="3854033" y="6121004"/>
              <a:ext cx="149809" cy="118767"/>
            </a:xfrm>
            <a:prstGeom prst="rect">
              <a:avLst/>
            </a:prstGeom>
          </p:spPr>
        </p:pic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43"/>
            <a:stretch>
              <a:fillRect/>
            </a:stretch>
          </p:blipFill>
          <p:spPr>
            <a:xfrm>
              <a:off x="4330379" y="6128518"/>
              <a:ext cx="144232" cy="100962"/>
            </a:xfrm>
            <a:prstGeom prst="rect">
              <a:avLst/>
            </a:prstGeom>
          </p:spPr>
        </p:pic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44"/>
            <a:stretch>
              <a:fillRect/>
            </a:stretch>
          </p:blipFill>
          <p:spPr>
            <a:xfrm>
              <a:off x="5743682" y="6110518"/>
              <a:ext cx="154416" cy="136961"/>
            </a:xfrm>
            <a:prstGeom prst="rect">
              <a:avLst/>
            </a:prstGeom>
          </p:spPr>
        </p:pic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45"/>
            <a:stretch>
              <a:fillRect/>
            </a:stretch>
          </p:blipFill>
          <p:spPr>
            <a:xfrm>
              <a:off x="7100393" y="6087911"/>
              <a:ext cx="185571" cy="162781"/>
            </a:xfrm>
            <a:prstGeom prst="rect">
              <a:avLst/>
            </a:prstGeom>
          </p:spPr>
        </p:pic>
      </p:grpSp>
      <p:sp>
        <p:nvSpPr>
          <p:cNvPr id="80" name="TextBox 79"/>
          <p:cNvSpPr txBox="1"/>
          <p:nvPr/>
        </p:nvSpPr>
        <p:spPr>
          <a:xfrm>
            <a:off x="935856" y="4005064"/>
            <a:ext cx="55835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Fig. 5: Noise attenuation vs. speech component quality for the new 3CL (6) on 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139612" y="4267695"/>
            <a:ext cx="51539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TABLE Ⅱ: Optimization of </a:t>
            </a:r>
            <a:r>
              <a:rPr lang="en-US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new 3CL (6) 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9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12.5% of the validation set</a:t>
            </a:r>
            <a:r>
              <a:rPr lang="en-US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5231434" y="2802414"/>
            <a:ext cx="2483372" cy="553157"/>
            <a:chOff x="5231434" y="2802414"/>
            <a:chExt cx="2483372" cy="553157"/>
          </a:xfrm>
        </p:grpSpPr>
        <p:sp>
          <p:nvSpPr>
            <p:cNvPr id="83" name="TextBox 82"/>
            <p:cNvSpPr txBox="1"/>
            <p:nvPr/>
          </p:nvSpPr>
          <p:spPr>
            <a:xfrm>
              <a:off x="5231434" y="2802414"/>
              <a:ext cx="24833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Unprocessed noisy speech  :</a:t>
              </a:r>
            </a:p>
          </p:txBody>
        </p:sp>
        <p:pic>
          <p:nvPicPr>
            <p:cNvPr id="84" name="Picture 83"/>
            <p:cNvPicPr>
              <a:picLocks noChangeAspect="1"/>
            </p:cNvPicPr>
            <p:nvPr>
              <p:custDataLst>
                <p:tags r:id="rId27"/>
              </p:custDataLst>
            </p:nvPr>
          </p:nvPicPr>
          <p:blipFill>
            <a:blip r:embed="rId4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560" y="2944578"/>
              <a:ext cx="79561" cy="109142"/>
            </a:xfrm>
            <a:prstGeom prst="rect">
              <a:avLst/>
            </a:prstGeom>
          </p:spPr>
        </p:pic>
        <p:sp>
          <p:nvSpPr>
            <p:cNvPr id="85" name="TextBox 84"/>
            <p:cNvSpPr txBox="1"/>
            <p:nvPr/>
          </p:nvSpPr>
          <p:spPr>
            <a:xfrm>
              <a:off x="5231434" y="3047794"/>
              <a:ext cx="2452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Undistorted clean speech  :  </a:t>
              </a:r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86" name="Picture 85"/>
            <p:cNvPicPr>
              <a:picLocks noChangeAspect="1"/>
            </p:cNvPicPr>
            <p:nvPr>
              <p:custDataLst>
                <p:tags r:id="rId28"/>
              </p:custDataLst>
            </p:nvPr>
          </p:nvPicPr>
          <p:blipFill>
            <a:blip r:embed="rId4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404" y="3186688"/>
              <a:ext cx="63241" cy="76501"/>
            </a:xfrm>
            <a:prstGeom prst="rect">
              <a:avLst/>
            </a:prstGeom>
          </p:spPr>
        </p:pic>
      </p:grpSp>
      <p:sp>
        <p:nvSpPr>
          <p:cNvPr id="87" name="Oval 86"/>
          <p:cNvSpPr/>
          <p:nvPr/>
        </p:nvSpPr>
        <p:spPr>
          <a:xfrm>
            <a:off x="2134776" y="1907903"/>
            <a:ext cx="531944" cy="204225"/>
          </a:xfrm>
          <a:prstGeom prst="ellipse">
            <a:avLst/>
          </a:prstGeom>
          <a:noFill/>
          <a:ln w="19050">
            <a:solidFill>
              <a:srgbClr val="00FF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8" name="Oval 87"/>
          <p:cNvSpPr/>
          <p:nvPr/>
        </p:nvSpPr>
        <p:spPr>
          <a:xfrm>
            <a:off x="2636257" y="1840454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89" name="Oval 88"/>
          <p:cNvSpPr/>
          <p:nvPr/>
        </p:nvSpPr>
        <p:spPr>
          <a:xfrm>
            <a:off x="3497900" y="2164871"/>
            <a:ext cx="531944" cy="204225"/>
          </a:xfrm>
          <a:prstGeom prst="ellipse">
            <a:avLst/>
          </a:prstGeom>
          <a:noFill/>
          <a:ln w="19050">
            <a:solidFill>
              <a:srgbClr val="FF020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90" name="Oval 89"/>
          <p:cNvSpPr/>
          <p:nvPr/>
        </p:nvSpPr>
        <p:spPr>
          <a:xfrm>
            <a:off x="4224436" y="2375197"/>
            <a:ext cx="531944" cy="204225"/>
          </a:xfrm>
          <a:prstGeom prst="ellipse">
            <a:avLst/>
          </a:prstGeom>
          <a:noFill/>
          <a:ln w="19050">
            <a:solidFill>
              <a:srgbClr val="0303F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92" name="Rectangle 91"/>
          <p:cNvSpPr/>
          <p:nvPr/>
        </p:nvSpPr>
        <p:spPr>
          <a:xfrm>
            <a:off x="3132259" y="3263189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93" name="Rectangle 92"/>
          <p:cNvSpPr/>
          <p:nvPr/>
        </p:nvSpPr>
        <p:spPr>
          <a:xfrm>
            <a:off x="4114266" y="3290298"/>
            <a:ext cx="378749" cy="107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2503267" y="2979911"/>
            <a:ext cx="326905" cy="104289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136367" y="3102051"/>
            <a:ext cx="326905" cy="104289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4737488" y="3238708"/>
            <a:ext cx="326905" cy="10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9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90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9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900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900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90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900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900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900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900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>
              <p:cMediaNode vol="8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900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audio>
              <p:cMediaNode vol="8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  <p:audio>
              <p:cMediaNode vol="8000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audio>
              <p:cMediaNode vol="80000">
                <p:cTn id="8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9000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9000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9000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9000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TIMO@OKII9FVF81VBGRY9" val="6104"/>
  <p:tag name="DEFAULTDISPLAYSOURCE" val="\documentclass{article}&#10;\pagestyle{empty}&#10;\usepackage{tikz,amsmath, amssymb,bm,color}&#10;\usepackage[margin=0cm,nohead]{geometry}&#10;\usepackage[active,tightpage]{preview}&#10;\usepackage{pgfplots}&#10;\usetikzlibrary{shapes,arrows}&#10;\pgfplotsset{compat=1.12}&#10;% needed for BB&#10;\usetikzlibrary{calc}&#10;&#10;\begin{document}&#10;&#10;%% INSERT HERE %%&#10;&#10;&#10;\end{document}&#10;"/>
  <p:tag name="EMBEDFONT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70.49118"/>
  <p:tag name="LATEXADDIN" val="\documentclass{article}&#10;\usepackage{amsmath}&#10;\pagestyle{empty}&#10;\begin{document}&#10;&#10;$\alpha$&#10;&#10;&#10;\end{document}"/>
  <p:tag name="IGUANATEXSIZE" val="20"/>
  <p:tag name="IGUANATEXCURSOR" val="88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1.7361"/>
  <p:tag name="ORIGINALWIDTH" val="68.99134"/>
  <p:tag name="LATEXADDIN" val="\documentclass{article}&#10;\usepackage{amsmath}&#10;\pagestyle{empty}&#10;\begin{document}&#10;&#10;$\beta$&#10;&#10;&#10;\end{document}"/>
  <p:tag name="IGUANATEXSIZE" val="20"/>
  <p:tag name="IGUANATEXCURSOR" val="87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0.24"/>
  <p:tag name="ORIGINALWIDTH" val="58.49268"/>
  <p:tag name="LATEXADDIN" val="\documentclass{article}&#10;\usepackage{amsmath}&#10;\pagestyle{empty}&#10;\begin{document}&#10;&#10;$y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46.49417"/>
  <p:tag name="LATEXADDIN" val="\documentclass{article}&#10;\usepackage{amsmath}&#10;\pagestyle{empty}&#10;\begin{document}&#10;&#10;$s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80.24"/>
  <p:tag name="ORIGINALWIDTH" val="58.49268"/>
  <p:tag name="LATEXADDIN" val="\documentclass{article}&#10;\usepackage{amsmath}&#10;\pagestyle{empty}&#10;\begin{document}&#10;&#10;$y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6.24299"/>
  <p:tag name="ORIGINALWIDTH" val="46.49417"/>
  <p:tag name="LATEXADDIN" val="\documentclass{article}&#10;\usepackage{amsmath}&#10;\pagestyle{empty}&#10;\begin{document}&#10;&#10;$s$&#10;&#10;&#10;\end{document}"/>
  <p:tag name="IGUANATEXSIZE" val="20"/>
  <p:tag name="IGUANATEXCURSOR" val="83"/>
  <p:tag name="TRANSPARENCY" val="True"/>
  <p:tag name="FILENAME" val=""/>
  <p:tag name="LATEXENGINEID" val="0"/>
  <p:tag name="TEMPFOLDER" val="E:\iguatex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Standarddesign">
  <a:themeElements>
    <a:clrScheme name="TUBS IfN Farben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BE1E3C"/>
      </a:accent1>
      <a:accent2>
        <a:srgbClr val="4DA6CB"/>
      </a:accent2>
      <a:accent3>
        <a:srgbClr val="ADBF4D"/>
      </a:accent3>
      <a:accent4>
        <a:srgbClr val="FA6E00"/>
      </a:accent4>
      <a:accent5>
        <a:srgbClr val="407E97"/>
      </a:accent5>
      <a:accent6>
        <a:srgbClr val="984098"/>
      </a:accent6>
      <a:hlink>
        <a:srgbClr val="BE1E3C"/>
      </a:hlink>
      <a:folHlink>
        <a:srgbClr val="760054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Galathe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/>
      </a:spPr>
      <a:bodyPr rtlCol="0" anchor="ctr"/>
      <a:lstStyle>
        <a:defPPr algn="ctr">
          <a:defRPr dirty="0" smtClean="0"/>
        </a:defPPr>
      </a:lstStyle>
      <a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a:style>
    </a:spDef>
    <a:lnDef>
      <a:spPr>
        <a:ln w="12700" cap="flat">
          <a:solidFill>
            <a:schemeClr val="tx1"/>
          </a:solidFill>
          <a:round/>
          <a:tailEnd type="triangle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TUBS IfN Farben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BE1E3C"/>
        </a:accent1>
        <a:accent2>
          <a:srgbClr val="4DA6CB"/>
        </a:accent2>
        <a:accent3>
          <a:srgbClr val="ADBF4D"/>
        </a:accent3>
        <a:accent4>
          <a:srgbClr val="FA6E00"/>
        </a:accent4>
        <a:accent5>
          <a:srgbClr val="407E97"/>
        </a:accent5>
        <a:accent6>
          <a:srgbClr val="984098"/>
        </a:accent6>
        <a:hlink>
          <a:srgbClr val="BE1E3C"/>
        </a:hlink>
        <a:folHlink>
          <a:srgbClr val="76005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6263</TotalTime>
  <Words>433</Words>
  <Application>Microsoft Office PowerPoint</Application>
  <PresentationFormat>On-screen Show (4:3)</PresentationFormat>
  <Paragraphs>35</Paragraphs>
  <Slides>4</Slides>
  <Notes>4</Notes>
  <HiddenSlides>0</HiddenSlides>
  <MMClips>46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Times New Roman</vt:lpstr>
      <vt:lpstr>Wingdings</vt:lpstr>
      <vt:lpstr>Standarddesign</vt:lpstr>
      <vt:lpstr>Audio Demos to the Paper  Components Loss for Neural Networks  in Mask-Based Speech Enhancement</vt:lpstr>
      <vt:lpstr>1 Introduction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Timo</dc:creator>
  <cp:lastModifiedBy>Ziyi Xu</cp:lastModifiedBy>
  <cp:revision>1293</cp:revision>
  <cp:lastPrinted>2019-09-10T08:22:11Z</cp:lastPrinted>
  <dcterms:created xsi:type="dcterms:W3CDTF">2015-11-29T14:23:31Z</dcterms:created>
  <dcterms:modified xsi:type="dcterms:W3CDTF">2019-09-10T10:25:10Z</dcterms:modified>
</cp:coreProperties>
</file>

<file path=docProps/thumbnail.jpeg>
</file>